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76" r:id="rId4"/>
    <p:sldId id="279" r:id="rId5"/>
    <p:sldId id="280" r:id="rId6"/>
    <p:sldId id="284" r:id="rId7"/>
    <p:sldId id="281" r:id="rId8"/>
    <p:sldId id="286" r:id="rId9"/>
    <p:sldId id="285" r:id="rId10"/>
    <p:sldId id="288" r:id="rId11"/>
    <p:sldId id="277" r:id="rId12"/>
    <p:sldId id="283" r:id="rId13"/>
    <p:sldId id="287" r:id="rId14"/>
    <p:sldId id="27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E00AD1-4AF4-46E5-BDBD-8253341EED6A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90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254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058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078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76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1171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50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010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950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3055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995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AE00AD1-4AF4-46E5-BDBD-8253341EED6A}" type="datetimeFigureOut">
              <a:rPr lang="nl-NL" smtClean="0"/>
              <a:t>10-5-2019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414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vendehave.nl/sites/default/files/bestanden/Code_voor_goed_houderschap_schapen_en_geiten_0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Huisvesting </a:t>
            </a:r>
            <a:br>
              <a:rPr lang="nl-NL" dirty="0" smtClean="0"/>
            </a:br>
            <a:r>
              <a:rPr lang="nl-NL" dirty="0" smtClean="0"/>
              <a:t>en </a:t>
            </a:r>
            <a:br>
              <a:rPr lang="nl-NL" dirty="0" smtClean="0"/>
            </a:br>
            <a:r>
              <a:rPr lang="nl-NL" dirty="0" smtClean="0"/>
              <a:t>Hygiëne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709530" y="4235394"/>
            <a:ext cx="8767860" cy="1747395"/>
          </a:xfrm>
        </p:spPr>
        <p:txBody>
          <a:bodyPr>
            <a:normAutofit fontScale="92500" lnSpcReduction="10000"/>
          </a:bodyPr>
          <a:lstStyle/>
          <a:p>
            <a:r>
              <a:rPr lang="nl-NL" sz="3100" dirty="0" smtClean="0"/>
              <a:t>Les 4 – blok 4</a:t>
            </a:r>
          </a:p>
          <a:p>
            <a:endParaRPr lang="nl-NL" dirty="0" smtClean="0"/>
          </a:p>
          <a:p>
            <a:r>
              <a:rPr lang="nl-NL" dirty="0" smtClean="0"/>
              <a:t>Docent </a:t>
            </a:r>
          </a:p>
          <a:p>
            <a:r>
              <a:rPr lang="nl-NL" dirty="0" smtClean="0"/>
              <a:t>kborgerink@aoc-oost.nl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638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Afvoeren van schapen en geiten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De aan- en afvoer van schapen of geiten kunnen worden gemeld in de I&amp;R database. </a:t>
            </a:r>
            <a:endParaRPr lang="nl-NL" dirty="0" smtClean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Als </a:t>
            </a:r>
            <a:r>
              <a:rPr lang="nl-NL" dirty="0">
                <a:solidFill>
                  <a:schemeClr val="tx1"/>
                </a:solidFill>
              </a:rPr>
              <a:t>je de dieren die je afvoert, voorafgaand aan het transport, meldt in de database, heb je geen vervoersdocument nodig. </a:t>
            </a:r>
            <a:endParaRPr lang="nl-NL" dirty="0" smtClean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In </a:t>
            </a:r>
            <a:r>
              <a:rPr lang="nl-NL" dirty="0">
                <a:solidFill>
                  <a:schemeClr val="tx1"/>
                </a:solidFill>
              </a:rPr>
              <a:t>andere gevallen heb je een vervoersdocument nodig. </a:t>
            </a:r>
          </a:p>
        </p:txBody>
      </p:sp>
      <p:pic>
        <p:nvPicPr>
          <p:cNvPr id="1026" name="Picture 2" descr="Afbeeldingsresultaat voor transport gei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8029" y="4650377"/>
            <a:ext cx="2724790" cy="1835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383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err="1" smtClean="0"/>
              <a:t>Geitenhouders</a:t>
            </a:r>
            <a:r>
              <a:rPr lang="nl-NL" sz="3600" dirty="0" smtClean="0"/>
              <a:t> krijgen te maken met allerlei regels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Zo moeten geiten die bedrijfsmatig gehouden worden twee oormerken in. </a:t>
            </a:r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Hobbygeiten mogen bijvoorbeeld niet onthoornd worden.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endParaRPr lang="nl-NL" dirty="0"/>
          </a:p>
        </p:txBody>
      </p:sp>
      <p:pic>
        <p:nvPicPr>
          <p:cNvPr id="2050" name="Picture 2" descr="kleine oormerke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6" t="6272" r="50640" b="4491"/>
          <a:stretch/>
        </p:blipFill>
        <p:spPr bwMode="auto">
          <a:xfrm>
            <a:off x="8085909" y="5277393"/>
            <a:ext cx="3696788" cy="1240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756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Code goed houderschap schapen en geiten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Deze </a:t>
            </a:r>
            <a:r>
              <a:rPr lang="nl-NL" dirty="0">
                <a:solidFill>
                  <a:schemeClr val="tx1"/>
                </a:solidFill>
              </a:rPr>
              <a:t>code is een </a:t>
            </a:r>
            <a:r>
              <a:rPr lang="nl-NL" dirty="0" smtClean="0">
                <a:solidFill>
                  <a:schemeClr val="tx1"/>
                </a:solidFill>
              </a:rPr>
              <a:t>hulpmiddel voor houders </a:t>
            </a:r>
            <a:r>
              <a:rPr lang="nl-NL" dirty="0">
                <a:solidFill>
                  <a:schemeClr val="tx1"/>
                </a:solidFill>
              </a:rPr>
              <a:t>van schapen </a:t>
            </a:r>
            <a:r>
              <a:rPr lang="nl-NL" dirty="0" smtClean="0">
                <a:solidFill>
                  <a:schemeClr val="tx1"/>
                </a:solidFill>
              </a:rPr>
              <a:t>en geiten </a:t>
            </a:r>
            <a:r>
              <a:rPr lang="nl-NL" dirty="0">
                <a:solidFill>
                  <a:schemeClr val="tx1"/>
                </a:solidFill>
              </a:rPr>
              <a:t>om goed met hun dieren om te gaan</a:t>
            </a:r>
            <a:r>
              <a:rPr lang="nl-NL" dirty="0" smtClean="0">
                <a:solidFill>
                  <a:schemeClr val="tx1"/>
                </a:solidFill>
              </a:rPr>
              <a:t>.</a:t>
            </a: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 Zoek deze ‘code’ eens op de site van de </a:t>
            </a:r>
            <a:r>
              <a:rPr lang="nl-NL" i="1" dirty="0" smtClean="0">
                <a:solidFill>
                  <a:schemeClr val="tx1"/>
                </a:solidFill>
              </a:rPr>
              <a:t>Levende have </a:t>
            </a:r>
            <a:r>
              <a:rPr lang="nl-NL" dirty="0" smtClean="0">
                <a:solidFill>
                  <a:schemeClr val="tx1"/>
                </a:solidFill>
              </a:rPr>
              <a:t>op en lees deze eens door.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i="1" dirty="0">
                <a:solidFill>
                  <a:schemeClr val="tx1"/>
                </a:solidFill>
                <a:hlinkClick r:id="rId2"/>
              </a:rPr>
              <a:t>https://</a:t>
            </a:r>
            <a:r>
              <a:rPr lang="nl-NL" i="1" dirty="0" smtClean="0">
                <a:solidFill>
                  <a:schemeClr val="tx1"/>
                </a:solidFill>
                <a:hlinkClick r:id="rId2"/>
              </a:rPr>
              <a:t>www.levendehave.nl/sites/default/files/bestanden/Code_voor_goed_houderschap_schapen_en_geiten_0.pdf</a:t>
            </a:r>
            <a:r>
              <a:rPr lang="nl-NL" i="1" dirty="0" smtClean="0">
                <a:solidFill>
                  <a:schemeClr val="tx1"/>
                </a:solidFill>
              </a:rPr>
              <a:t>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136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Regels die je moet kunnen uitleggen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i="1" dirty="0" smtClean="0"/>
              <a:t>Ik </a:t>
            </a:r>
            <a:r>
              <a:rPr lang="nl-NL" i="1" dirty="0"/>
              <a:t>houd minimaal op dagelijkse basis toezicht op mijn dieren Dagelijks toezicht is noodzakelijk om het functioneren van de kudde en de afzonderlijke dieren daarbinnen te kunnen waarnemen en beoordelen. 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Je moet dagelijks de dieren in de gaten kunnen houden.</a:t>
            </a:r>
          </a:p>
          <a:p>
            <a:r>
              <a:rPr lang="nl-NL" i="1" dirty="0"/>
              <a:t>Ik voorzie mijn dieren van schoon drinkwater en voldoende ruw- en krachtvoer, van een goede kwaliteit 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Emmers, drinkbakken, nippels en automatische drinkvoorzieningen </a:t>
            </a:r>
            <a:r>
              <a:rPr lang="nl-NL" dirty="0" smtClean="0">
                <a:solidFill>
                  <a:schemeClr val="tx1"/>
                </a:solidFill>
              </a:rPr>
              <a:t>worden vaak en goed </a:t>
            </a:r>
            <a:r>
              <a:rPr lang="nl-NL" dirty="0">
                <a:solidFill>
                  <a:schemeClr val="tx1"/>
                </a:solidFill>
              </a:rPr>
              <a:t>gereinigd. Oppervlakte-, grond- en bronwater </a:t>
            </a:r>
            <a:r>
              <a:rPr lang="nl-NL" dirty="0" smtClean="0">
                <a:solidFill>
                  <a:schemeClr val="tx1"/>
                </a:solidFill>
              </a:rPr>
              <a:t>kan alleen gedronken worden door de dieren als de </a:t>
            </a:r>
            <a:r>
              <a:rPr lang="nl-NL" dirty="0">
                <a:solidFill>
                  <a:schemeClr val="tx1"/>
                </a:solidFill>
              </a:rPr>
              <a:t>waterkwaliteit aantoonbaar goed </a:t>
            </a:r>
            <a:r>
              <a:rPr lang="nl-NL" dirty="0" smtClean="0">
                <a:solidFill>
                  <a:schemeClr val="tx1"/>
                </a:solidFill>
              </a:rPr>
              <a:t>is. </a:t>
            </a:r>
            <a:endParaRPr lang="nl-NL" i="1" dirty="0">
              <a:solidFill>
                <a:schemeClr val="tx1"/>
              </a:solidFill>
            </a:endParaRPr>
          </a:p>
          <a:p>
            <a:r>
              <a:rPr lang="nl-NL" i="1" dirty="0"/>
              <a:t>De lammeren van mijn schapen/geiten worden tot een leeftijd van minimaal 12 weken door de moeder gezoogd (uitgezonderd lammeren van melkgeiten en melkschapen). </a:t>
            </a:r>
          </a:p>
          <a:p>
            <a:pPr lvl="1"/>
            <a:r>
              <a:rPr lang="nl-NL" dirty="0">
                <a:solidFill>
                  <a:schemeClr val="tx1"/>
                </a:solidFill>
              </a:rPr>
              <a:t>Lammeren mogen na 12 weken van hun moeder gescheiden worden.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841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Volgende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2400" dirty="0">
                <a:solidFill>
                  <a:schemeClr val="tx1"/>
                </a:solidFill>
              </a:rPr>
              <a:t>Ziektes en zoönosen bij een schaap en geit. </a:t>
            </a:r>
          </a:p>
        </p:txBody>
      </p:sp>
      <p:pic>
        <p:nvPicPr>
          <p:cNvPr id="4098" name="Picture 2" descr="Afbeeldingsresultaat voor scha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673" y="3839699"/>
            <a:ext cx="4899750" cy="276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Gerelateerde afbeel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129" y="3088320"/>
            <a:ext cx="2580694" cy="3519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196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34442" y="339634"/>
            <a:ext cx="9875520" cy="1356360"/>
          </a:xfrm>
        </p:spPr>
        <p:txBody>
          <a:bodyPr/>
          <a:lstStyle/>
          <a:p>
            <a:r>
              <a:rPr lang="nl-NL" dirty="0" smtClean="0"/>
              <a:t>Planning blok 3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424383"/>
              </p:ext>
            </p:extLst>
          </p:nvPr>
        </p:nvGraphicFramePr>
        <p:xfrm>
          <a:off x="1234442" y="1800498"/>
          <a:ext cx="9875520" cy="44802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6981">
                  <a:extLst>
                    <a:ext uri="{9D8B030D-6E8A-4147-A177-3AD203B41FA5}">
                      <a16:colId xmlns:a16="http://schemas.microsoft.com/office/drawing/2014/main" val="4018884832"/>
                    </a:ext>
                  </a:extLst>
                </a:gridCol>
                <a:gridCol w="922502">
                  <a:extLst>
                    <a:ext uri="{9D8B030D-6E8A-4147-A177-3AD203B41FA5}">
                      <a16:colId xmlns:a16="http://schemas.microsoft.com/office/drawing/2014/main" val="1101915613"/>
                    </a:ext>
                  </a:extLst>
                </a:gridCol>
                <a:gridCol w="7626037">
                  <a:extLst>
                    <a:ext uri="{9D8B030D-6E8A-4147-A177-3AD203B41FA5}">
                      <a16:colId xmlns:a16="http://schemas.microsoft.com/office/drawing/2014/main" val="697661728"/>
                    </a:ext>
                  </a:extLst>
                </a:gridCol>
              </a:tblGrid>
              <a:tr h="5157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Week-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nummer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Les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Onderwerp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6032228"/>
                  </a:ext>
                </a:extLst>
              </a:tr>
              <a:tr h="5157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Week 11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1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Toets blok 3 bespreken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Introductie blok 4: opdracht huisvesting schaap en geit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68285502"/>
                  </a:ext>
                </a:extLst>
              </a:tr>
              <a:tr h="3843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Week 12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2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Natuurlijke leefomgeving, huisvesting en verrijking van een schaap.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8399776"/>
                  </a:ext>
                </a:extLst>
              </a:tr>
              <a:tr h="3914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Week 13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3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Natuurlijke leefomgeving, huisvesting en verrijking van een geit. 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8880413"/>
                  </a:ext>
                </a:extLst>
              </a:tr>
              <a:tr h="2963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Week 14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effectLst/>
                        </a:rPr>
                        <a:t>Pasen</a:t>
                      </a:r>
                      <a:endParaRPr lang="nl-NL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8960641"/>
                  </a:ext>
                </a:extLst>
              </a:tr>
              <a:tr h="377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Week 15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4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Transport van hobbydieren, regels en wetten. 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627283"/>
                  </a:ext>
                </a:extLst>
              </a:tr>
              <a:tr h="5157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Week 16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5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Ziektes en zoönosen bij een schaap en geit.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 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6400474"/>
                  </a:ext>
                </a:extLst>
              </a:tr>
              <a:tr h="5157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Week 17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6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Herhalen van alle voorgaande lessen.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 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1989658"/>
                  </a:ext>
                </a:extLst>
              </a:tr>
              <a:tr h="305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Week 18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effectLst/>
                        </a:rPr>
                        <a:t>Vakantie</a:t>
                      </a:r>
                      <a:r>
                        <a:rPr lang="nl-NL" sz="1800" dirty="0">
                          <a:effectLst/>
                        </a:rPr>
                        <a:t> 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8692386"/>
                  </a:ext>
                </a:extLst>
              </a:tr>
              <a:tr h="377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Week 19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7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Toets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6528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687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vorige les: geit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3000" y="2057399"/>
            <a:ext cx="9872871" cy="4304211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Geiten zijn kuddedieren. </a:t>
            </a:r>
            <a:r>
              <a:rPr lang="nl-NL" dirty="0" smtClean="0">
                <a:solidFill>
                  <a:schemeClr val="tx1"/>
                </a:solidFill>
              </a:rPr>
              <a:t>Het minimaal aantal dieren in een kudde, is twee geiten.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Een </a:t>
            </a:r>
            <a:r>
              <a:rPr lang="nl-NL" dirty="0">
                <a:solidFill>
                  <a:schemeClr val="tx1"/>
                </a:solidFill>
              </a:rPr>
              <a:t>geit alleen is bijna altijd ongelukkig en zal dat vaak laten blijken door luid </a:t>
            </a:r>
            <a:r>
              <a:rPr lang="nl-NL" dirty="0" smtClean="0">
                <a:solidFill>
                  <a:schemeClr val="tx1"/>
                </a:solidFill>
              </a:rPr>
              <a:t>gemekker. </a:t>
            </a: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De </a:t>
            </a:r>
            <a:r>
              <a:rPr lang="nl-NL" dirty="0">
                <a:solidFill>
                  <a:schemeClr val="tx1"/>
                </a:solidFill>
              </a:rPr>
              <a:t>zintuigen van de geit zijn goed ontwikkeld</a:t>
            </a:r>
            <a:r>
              <a:rPr lang="nl-NL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 Ze kunnen erg goed horen, zien, ruiken en proeven.  </a:t>
            </a: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Geiten </a:t>
            </a:r>
            <a:r>
              <a:rPr lang="nl-NL" dirty="0">
                <a:solidFill>
                  <a:schemeClr val="tx1"/>
                </a:solidFill>
              </a:rPr>
              <a:t>zijn </a:t>
            </a:r>
            <a:r>
              <a:rPr lang="nl-NL" dirty="0" smtClean="0">
                <a:solidFill>
                  <a:schemeClr val="tx1"/>
                </a:solidFill>
              </a:rPr>
              <a:t>erg nieuwsgierig, onderzoeken graag en klimmen en springen veel.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Daarom </a:t>
            </a:r>
            <a:r>
              <a:rPr lang="nl-NL" dirty="0">
                <a:solidFill>
                  <a:schemeClr val="tx1"/>
                </a:solidFill>
              </a:rPr>
              <a:t>is het goed als er in de </a:t>
            </a:r>
            <a:r>
              <a:rPr lang="nl-NL" dirty="0" err="1">
                <a:solidFill>
                  <a:schemeClr val="tx1"/>
                </a:solidFill>
              </a:rPr>
              <a:t>geitenwei</a:t>
            </a:r>
            <a:r>
              <a:rPr lang="nl-NL" dirty="0">
                <a:solidFill>
                  <a:schemeClr val="tx1"/>
                </a:solidFill>
              </a:rPr>
              <a:t> een paar objecten staan waar ze op kunnen klimmen en spelen. </a:t>
            </a:r>
          </a:p>
        </p:txBody>
      </p:sp>
      <p:pic>
        <p:nvPicPr>
          <p:cNvPr id="3074" name="Picture 2" descr="Afbeeldingsresultaat voor geit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753" y="283955"/>
            <a:ext cx="3784512" cy="1682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399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Huisvesting geit </a:t>
            </a:r>
            <a:r>
              <a:rPr lang="nl-NL" dirty="0" smtClean="0"/>
              <a:t>buiten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3000" y="2057399"/>
            <a:ext cx="9872871" cy="4291149"/>
          </a:xfrm>
        </p:spPr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Alleen als geiten dat gewend zijn, kunnen de dieren naar buiten.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Als ze dit niet gewend zijn, maken ze geen ondervacht aan. </a:t>
            </a:r>
          </a:p>
          <a:p>
            <a:pPr lvl="1"/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Idealiter kunnen de dieren zelf van buiten, naar de stal lopen.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Is dit niet zo, dan moet er een buitenhok met stro aanwezig zijn waar de geit kan schuilen en warm kan blijven. 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Geiten zijn echte ontsnappers. Goede afrastering is daarom belangrijk.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Schapengaas is voor geiten ook erg geschikt.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Voor </a:t>
            </a:r>
            <a:r>
              <a:rPr lang="nl-NL" dirty="0">
                <a:solidFill>
                  <a:schemeClr val="tx1"/>
                </a:solidFill>
              </a:rPr>
              <a:t>kleine rassen </a:t>
            </a:r>
            <a:r>
              <a:rPr lang="nl-NL" dirty="0" smtClean="0">
                <a:solidFill>
                  <a:schemeClr val="tx1"/>
                </a:solidFill>
              </a:rPr>
              <a:t>moet het gaas </a:t>
            </a:r>
            <a:r>
              <a:rPr lang="nl-NL" dirty="0">
                <a:solidFill>
                  <a:schemeClr val="tx1"/>
                </a:solidFill>
              </a:rPr>
              <a:t>minstens 80 cm </a:t>
            </a:r>
            <a:r>
              <a:rPr lang="nl-NL" dirty="0" smtClean="0">
                <a:solidFill>
                  <a:schemeClr val="tx1"/>
                </a:solidFill>
              </a:rPr>
              <a:t>hoog zijn.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Voor </a:t>
            </a:r>
            <a:r>
              <a:rPr lang="nl-NL" dirty="0">
                <a:solidFill>
                  <a:schemeClr val="tx1"/>
                </a:solidFill>
              </a:rPr>
              <a:t>grotere rassen </a:t>
            </a:r>
            <a:r>
              <a:rPr lang="nl-NL" dirty="0" smtClean="0">
                <a:solidFill>
                  <a:schemeClr val="tx1"/>
                </a:solidFill>
              </a:rPr>
              <a:t>moet het gaas minstens </a:t>
            </a:r>
            <a:r>
              <a:rPr lang="nl-NL" dirty="0">
                <a:solidFill>
                  <a:schemeClr val="tx1"/>
                </a:solidFill>
              </a:rPr>
              <a:t>110 cm </a:t>
            </a:r>
            <a:r>
              <a:rPr lang="nl-NL" dirty="0" smtClean="0">
                <a:solidFill>
                  <a:schemeClr val="tx1"/>
                </a:solidFill>
              </a:rPr>
              <a:t>hoog zijn.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Neem </a:t>
            </a:r>
            <a:r>
              <a:rPr lang="nl-NL" dirty="0">
                <a:solidFill>
                  <a:schemeClr val="tx1"/>
                </a:solidFill>
              </a:rPr>
              <a:t>de sterkste soort, want geiten gaan graag met hun poten in het gaas staan.</a:t>
            </a:r>
            <a:endParaRPr lang="nl-NL" dirty="0" smtClean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pPr marL="274320" lvl="1" indent="0">
              <a:buNone/>
            </a:pPr>
            <a:endParaRPr lang="nl-NL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2050" name="Picture 2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5348" y="240238"/>
            <a:ext cx="3028790" cy="2006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952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Deze les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ctr">
              <a:lnSpc>
                <a:spcPct val="107000"/>
              </a:lnSpc>
              <a:spcAft>
                <a:spcPts val="0"/>
              </a:spcAft>
              <a:buNone/>
            </a:pPr>
            <a:r>
              <a:rPr lang="nl-NL" sz="2400" dirty="0">
                <a:solidFill>
                  <a:schemeClr val="tx1"/>
                </a:solidFill>
              </a:rPr>
              <a:t>Transport van hobbydieren, regels en wetten. </a:t>
            </a:r>
            <a:endParaRPr lang="nl-NL" sz="2400" dirty="0" smtClean="0">
              <a:solidFill>
                <a:schemeClr val="tx1"/>
              </a:solidFill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nl-NL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nl-NL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Afbeeldingsresultaat voor transport dier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0512" y="2521132"/>
            <a:ext cx="6177845" cy="4097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356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Identificatie en registratie van dieren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3000" y="2057399"/>
            <a:ext cx="9872871" cy="4304211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Er zijn regels voor </a:t>
            </a:r>
            <a:r>
              <a:rPr lang="nl-NL" dirty="0">
                <a:solidFill>
                  <a:schemeClr val="tx1"/>
                </a:solidFill>
              </a:rPr>
              <a:t>de identificatie en registratie </a:t>
            </a:r>
            <a:r>
              <a:rPr lang="nl-NL" dirty="0" smtClean="0">
                <a:solidFill>
                  <a:schemeClr val="tx1"/>
                </a:solidFill>
              </a:rPr>
              <a:t>van schapen en geiten.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Zowel als je schapen en geiten bedrijfsmatig houdt of voor de hobby ben je verplicht de verblijfplaats </a:t>
            </a:r>
            <a:r>
              <a:rPr lang="nl-NL" dirty="0">
                <a:solidFill>
                  <a:schemeClr val="tx1"/>
                </a:solidFill>
              </a:rPr>
              <a:t>van </a:t>
            </a:r>
            <a:r>
              <a:rPr lang="nl-NL" dirty="0" smtClean="0">
                <a:solidFill>
                  <a:schemeClr val="tx1"/>
                </a:solidFill>
              </a:rPr>
              <a:t>deze </a:t>
            </a:r>
            <a:r>
              <a:rPr lang="nl-NL" dirty="0">
                <a:solidFill>
                  <a:schemeClr val="tx1"/>
                </a:solidFill>
              </a:rPr>
              <a:t>dieren te registreren. </a:t>
            </a:r>
            <a:endParaRPr lang="nl-NL" dirty="0" smtClean="0">
              <a:solidFill>
                <a:schemeClr val="tx1"/>
              </a:solidFill>
            </a:endParaRP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Zo’n registratie vraag het bij de rijksdienst aan en heet een UBN (Uniek Bedrijfs Nummer). Het </a:t>
            </a:r>
            <a:r>
              <a:rPr lang="nl-NL" dirty="0">
                <a:solidFill>
                  <a:schemeClr val="tx1"/>
                </a:solidFill>
              </a:rPr>
              <a:t>UBN wordt geregistreerd in het identificatie- en registratiesysteem voor dieren (I&amp;R). </a:t>
            </a:r>
            <a:endParaRPr lang="nl-NL" dirty="0" smtClean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t="6286"/>
          <a:stretch/>
        </p:blipFill>
        <p:spPr>
          <a:xfrm>
            <a:off x="9123055" y="252548"/>
            <a:ext cx="2803198" cy="857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86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Regels rondom transport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3000" y="2057399"/>
            <a:ext cx="9872871" cy="4527234"/>
          </a:xfrm>
        </p:spPr>
        <p:txBody>
          <a:bodyPr>
            <a:normAutofit lnSpcReduction="10000"/>
          </a:bodyPr>
          <a:lstStyle/>
          <a:p>
            <a:pPr fontAlgn="t"/>
            <a:r>
              <a:rPr lang="nl-NL" dirty="0" smtClean="0">
                <a:solidFill>
                  <a:schemeClr val="tx1"/>
                </a:solidFill>
              </a:rPr>
              <a:t>Er gelden regels in heel Europa over het vervoeren van dieren. </a:t>
            </a:r>
          </a:p>
          <a:p>
            <a:pPr lvl="1" fontAlgn="t"/>
            <a:r>
              <a:rPr lang="nl-NL" dirty="0" smtClean="0">
                <a:solidFill>
                  <a:schemeClr val="tx1"/>
                </a:solidFill>
              </a:rPr>
              <a:t>Deze regels staan in </a:t>
            </a:r>
            <a:r>
              <a:rPr lang="nl-NL" u="sng" dirty="0" smtClean="0">
                <a:solidFill>
                  <a:schemeClr val="tx1"/>
                </a:solidFill>
              </a:rPr>
              <a:t>Europese verordeningen.</a:t>
            </a:r>
          </a:p>
          <a:p>
            <a:pPr lvl="1" fontAlgn="t"/>
            <a:r>
              <a:rPr lang="nl-NL" dirty="0" smtClean="0">
                <a:solidFill>
                  <a:schemeClr val="tx1"/>
                </a:solidFill>
              </a:rPr>
              <a:t>Die waar regels over vervoeren van dieren heet:  </a:t>
            </a:r>
            <a:r>
              <a:rPr lang="nl-NL" u="sng" dirty="0" smtClean="0">
                <a:solidFill>
                  <a:schemeClr val="tx1"/>
                </a:solidFill>
              </a:rPr>
              <a:t>“transport van dieren”</a:t>
            </a:r>
            <a:r>
              <a:rPr lang="nl-NL" dirty="0" smtClean="0">
                <a:solidFill>
                  <a:schemeClr val="tx1"/>
                </a:solidFill>
              </a:rPr>
              <a:t>. </a:t>
            </a:r>
          </a:p>
          <a:p>
            <a:pPr lvl="1" fontAlgn="t"/>
            <a:endParaRPr lang="nl-NL" dirty="0" smtClean="0">
              <a:solidFill>
                <a:schemeClr val="tx1"/>
              </a:solidFill>
            </a:endParaRPr>
          </a:p>
          <a:p>
            <a:pPr fontAlgn="t"/>
            <a:r>
              <a:rPr lang="nl-NL" dirty="0" smtClean="0">
                <a:solidFill>
                  <a:schemeClr val="tx1"/>
                </a:solidFill>
              </a:rPr>
              <a:t>De </a:t>
            </a:r>
            <a:r>
              <a:rPr lang="nl-NL" dirty="0">
                <a:solidFill>
                  <a:schemeClr val="tx1"/>
                </a:solidFill>
              </a:rPr>
              <a:t>meeste regels gelden voor runderen, schapen, geiten, varkens en (niet-geregistreerde) paarden.</a:t>
            </a:r>
          </a:p>
          <a:p>
            <a:pPr fontAlgn="t"/>
            <a:endParaRPr lang="nl-NL" dirty="0" smtClean="0">
              <a:solidFill>
                <a:schemeClr val="tx1"/>
              </a:solidFill>
            </a:endParaRPr>
          </a:p>
          <a:p>
            <a:pPr fontAlgn="t"/>
            <a:r>
              <a:rPr lang="nl-NL" dirty="0" smtClean="0">
                <a:solidFill>
                  <a:schemeClr val="tx1"/>
                </a:solidFill>
              </a:rPr>
              <a:t>Regels die hierin staat zijn bijvoorbeeld:</a:t>
            </a:r>
            <a:endParaRPr lang="nl-NL" dirty="0">
              <a:solidFill>
                <a:schemeClr val="tx1"/>
              </a:solidFill>
            </a:endParaRPr>
          </a:p>
          <a:p>
            <a:pPr lvl="1" fontAlgn="t"/>
            <a:r>
              <a:rPr lang="nl-NL" dirty="0">
                <a:solidFill>
                  <a:schemeClr val="tx1"/>
                </a:solidFill>
              </a:rPr>
              <a:t>De manier waarop de dieren behandeld moeten worden.</a:t>
            </a:r>
          </a:p>
          <a:p>
            <a:pPr lvl="1" fontAlgn="t"/>
            <a:r>
              <a:rPr lang="nl-NL" dirty="0">
                <a:solidFill>
                  <a:schemeClr val="tx1"/>
                </a:solidFill>
              </a:rPr>
              <a:t>Wanneer dieren niet geschikt zijn </a:t>
            </a:r>
            <a:r>
              <a:rPr lang="nl-NL" dirty="0" smtClean="0">
                <a:solidFill>
                  <a:schemeClr val="tx1"/>
                </a:solidFill>
              </a:rPr>
              <a:t>om te </a:t>
            </a:r>
            <a:r>
              <a:rPr lang="nl-NL" dirty="0">
                <a:solidFill>
                  <a:schemeClr val="tx1"/>
                </a:solidFill>
              </a:rPr>
              <a:t>vervoeren.</a:t>
            </a:r>
          </a:p>
          <a:p>
            <a:pPr lvl="1" fontAlgn="t"/>
            <a:r>
              <a:rPr lang="nl-NL" dirty="0">
                <a:solidFill>
                  <a:schemeClr val="tx1"/>
                </a:solidFill>
              </a:rPr>
              <a:t>Hoe vervoermiddelen ingericht moeten zijn.</a:t>
            </a:r>
          </a:p>
          <a:p>
            <a:pPr lvl="1" fontAlgn="t"/>
            <a:r>
              <a:rPr lang="nl-NL" dirty="0" smtClean="0">
                <a:solidFill>
                  <a:schemeClr val="tx1"/>
                </a:solidFill>
              </a:rPr>
              <a:t>Hoe lang dieren vervoerd mogen worden</a:t>
            </a:r>
            <a:r>
              <a:rPr lang="nl-NL" dirty="0">
                <a:solidFill>
                  <a:schemeClr val="tx1"/>
                </a:solidFill>
              </a:rPr>
              <a:t>, enzovoorts.</a:t>
            </a:r>
          </a:p>
          <a:p>
            <a:pPr marL="45720" indent="0">
              <a:buNone/>
            </a:pPr>
            <a:endParaRPr lang="nl-NL" dirty="0"/>
          </a:p>
        </p:txBody>
      </p:sp>
      <p:pic>
        <p:nvPicPr>
          <p:cNvPr id="3074" name="Picture 2" descr="Gerelateerde afbeeld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8684" y="4781006"/>
            <a:ext cx="3206448" cy="1803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5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Regels bij transport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De </a:t>
            </a:r>
            <a:r>
              <a:rPr lang="nl-NL" dirty="0">
                <a:solidFill>
                  <a:schemeClr val="tx1"/>
                </a:solidFill>
              </a:rPr>
              <a:t>dieren zijn geschikt voor het voorgenomen transport.</a:t>
            </a:r>
          </a:p>
          <a:p>
            <a:r>
              <a:rPr lang="nl-NL" dirty="0">
                <a:solidFill>
                  <a:schemeClr val="tx1"/>
                </a:solidFill>
              </a:rPr>
              <a:t>Het vervoermiddel is zodanig ontworpen en geconstrueerd, en wordt op zodanige wijze onderhouden en gebruikt, dat de dieren letsel en lijden bespaard blijft en dat hun veiligheid is gegarandeerd.</a:t>
            </a:r>
          </a:p>
          <a:p>
            <a:r>
              <a:rPr lang="nl-NL" dirty="0">
                <a:solidFill>
                  <a:schemeClr val="tx1"/>
                </a:solidFill>
              </a:rPr>
              <a:t>De laad- en losvoorzieningen zijn zodanig ontworpen en geconstrueerd, en worden op zodanige wijze onderhouden en gebruikt, dat de dieren letsel en lijden bespaard blijft en dat hun veiligheid is gegarandeerd.</a:t>
            </a:r>
          </a:p>
          <a:p>
            <a:r>
              <a:rPr lang="nl-NL" dirty="0">
                <a:solidFill>
                  <a:schemeClr val="tx1"/>
                </a:solidFill>
              </a:rPr>
              <a:t>Het transport wordt zonder oponthoud tot de plaats van bestemming uitgevoerd, en de omstandigheden voor het welzijn van de dieren worden regelmatig gecontroleerd en naar behoren in stand gehouden.</a:t>
            </a:r>
          </a:p>
          <a:p>
            <a:r>
              <a:rPr lang="nl-NL" dirty="0">
                <a:solidFill>
                  <a:schemeClr val="tx1"/>
                </a:solidFill>
              </a:rPr>
              <a:t>De dieren beschikken, gelet op hun grootte en op het voorgenomen transport, over voldoende vloeroppervlak en stahoogte.</a:t>
            </a:r>
          </a:p>
          <a:p>
            <a:r>
              <a:rPr lang="nl-NL" dirty="0">
                <a:solidFill>
                  <a:schemeClr val="tx1"/>
                </a:solidFill>
              </a:rPr>
              <a:t>De dieren krijgen op gezette tijden water, voeder en rust, in kwaliteit en in kwantiteit afgestemd op hun soort en grootte.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150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Vervoeren schapen en geiten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Voor het vervoeren van schapen en geiten heb je een vergunning nodig.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Omdat er in Europa ook veel hobbymatig schapen en geiten worden gehouden is er besloten een regel op te stellen.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Er mogen maximaal 10 schapen of geiten tegelijk vervoerd worden zonder vergunning. </a:t>
            </a: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Wil je meer dan dit aantal tegelijk vervoeren, dan heb je een vergunning nodig. </a:t>
            </a:r>
            <a:endParaRPr lang="nl-NL" dirty="0">
              <a:solidFill>
                <a:schemeClr val="tx1"/>
              </a:solidFill>
            </a:endParaRPr>
          </a:p>
        </p:txBody>
      </p:sp>
      <p:pic>
        <p:nvPicPr>
          <p:cNvPr id="1026" name="Picture 2" descr="Afbeeldingsresultaat voor vervoeren schapen en geit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1693" y="354085"/>
            <a:ext cx="2278682" cy="1703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216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1069</TotalTime>
  <Words>931</Words>
  <Application>Microsoft Office PowerPoint</Application>
  <PresentationFormat>Breedbeeld</PresentationFormat>
  <Paragraphs>121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Calibri</vt:lpstr>
      <vt:lpstr>Corbel</vt:lpstr>
      <vt:lpstr>Times New Roman</vt:lpstr>
      <vt:lpstr>Basis</vt:lpstr>
      <vt:lpstr>Huisvesting  en  Hygiëne</vt:lpstr>
      <vt:lpstr>Planning blok 3</vt:lpstr>
      <vt:lpstr>De vorige les: geit</vt:lpstr>
      <vt:lpstr>Huisvesting geit buiten</vt:lpstr>
      <vt:lpstr>Deze les</vt:lpstr>
      <vt:lpstr>Identificatie en registratie van dieren</vt:lpstr>
      <vt:lpstr>Regels rondom transport</vt:lpstr>
      <vt:lpstr>Regels bij transport</vt:lpstr>
      <vt:lpstr>Vervoeren schapen en geiten</vt:lpstr>
      <vt:lpstr>Afvoeren van schapen en geiten</vt:lpstr>
      <vt:lpstr>Geitenhouders krijgen te maken met allerlei regels</vt:lpstr>
      <vt:lpstr>Code goed houderschap schapen en geiten</vt:lpstr>
      <vt:lpstr>Regels die je moet kunnen uitleggen</vt:lpstr>
      <vt:lpstr>Volgende week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Huisvesting en Hygiëne</dc:title>
  <dc:creator>Kimberley Borgerink</dc:creator>
  <cp:lastModifiedBy>Joyce Vonk</cp:lastModifiedBy>
  <cp:revision>103</cp:revision>
  <dcterms:created xsi:type="dcterms:W3CDTF">2017-08-29T13:33:23Z</dcterms:created>
  <dcterms:modified xsi:type="dcterms:W3CDTF">2019-05-10T08:45:39Z</dcterms:modified>
</cp:coreProperties>
</file>